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6" r:id="rId3"/>
    <p:sldId id="258" r:id="rId4"/>
    <p:sldId id="272" r:id="rId5"/>
    <p:sldId id="270" r:id="rId6"/>
    <p:sldId id="269" r:id="rId7"/>
    <p:sldId id="268" r:id="rId8"/>
    <p:sldId id="267" r:id="rId9"/>
    <p:sldId id="273" r:id="rId10"/>
    <p:sldId id="274" r:id="rId11"/>
    <p:sldId id="275" r:id="rId12"/>
    <p:sldId id="282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44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66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4C5057-A7F0-4790-8123-9734D7256D1F}" type="doc">
      <dgm:prSet loTypeId="urn:microsoft.com/office/officeart/2005/8/layout/pyramid2" loCatId="list" qsTypeId="urn:microsoft.com/office/officeart/2005/8/quickstyle/3d3" qsCatId="3D" csTypeId="urn:microsoft.com/office/officeart/2005/8/colors/accent5_5" csCatId="accent5" phldr="1"/>
      <dgm:spPr/>
    </dgm:pt>
    <dgm:pt modelId="{BAF15F2F-E999-4EE0-9D1B-B1A576075AE9}">
      <dgm:prSet phldrT="[Text]"/>
      <dgm:spPr/>
      <dgm:t>
        <a:bodyPr/>
        <a:lstStyle/>
        <a:p>
          <a:r>
            <a:rPr lang="en-US" dirty="0" smtClean="0"/>
            <a:t>Constraints</a:t>
          </a:r>
          <a:endParaRPr lang="en-US" dirty="0"/>
        </a:p>
      </dgm:t>
    </dgm:pt>
    <dgm:pt modelId="{27E86870-78D1-4491-9D1E-E89F7D1A4C82}" type="parTrans" cxnId="{52DF44FB-6568-4D3F-9068-8A114E0B112C}">
      <dgm:prSet/>
      <dgm:spPr/>
      <dgm:t>
        <a:bodyPr/>
        <a:lstStyle/>
        <a:p>
          <a:endParaRPr lang="en-US"/>
        </a:p>
      </dgm:t>
    </dgm:pt>
    <dgm:pt modelId="{C11BBFAF-B6D0-47E5-8C21-DCDE4D5497B5}" type="sibTrans" cxnId="{52DF44FB-6568-4D3F-9068-8A114E0B112C}">
      <dgm:prSet/>
      <dgm:spPr/>
      <dgm:t>
        <a:bodyPr/>
        <a:lstStyle/>
        <a:p>
          <a:endParaRPr lang="en-US"/>
        </a:p>
      </dgm:t>
    </dgm:pt>
    <dgm:pt modelId="{4ED04348-152F-425B-B2CA-540B3BD17904}">
      <dgm:prSet phldrT="[Text]"/>
      <dgm:spPr/>
      <dgm:t>
        <a:bodyPr/>
        <a:lstStyle/>
        <a:p>
          <a:r>
            <a:rPr lang="en-US" dirty="0" smtClean="0"/>
            <a:t>Contexts</a:t>
          </a:r>
          <a:endParaRPr lang="en-US" dirty="0"/>
        </a:p>
      </dgm:t>
    </dgm:pt>
    <dgm:pt modelId="{4C7A47FE-D407-4E37-B510-8F1F04F5CB78}" type="parTrans" cxnId="{6BB53A9D-16CE-459A-B935-67C60D681488}">
      <dgm:prSet/>
      <dgm:spPr/>
      <dgm:t>
        <a:bodyPr/>
        <a:lstStyle/>
        <a:p>
          <a:endParaRPr lang="en-US"/>
        </a:p>
      </dgm:t>
    </dgm:pt>
    <dgm:pt modelId="{57806A2B-6C3C-498B-B5AF-8AC6592483BB}" type="sibTrans" cxnId="{6BB53A9D-16CE-459A-B935-67C60D681488}">
      <dgm:prSet/>
      <dgm:spPr/>
      <dgm:t>
        <a:bodyPr/>
        <a:lstStyle/>
        <a:p>
          <a:endParaRPr lang="en-US"/>
        </a:p>
      </dgm:t>
    </dgm:pt>
    <dgm:pt modelId="{0B06B8DD-ABF6-49B5-A260-572D324C5D4D}">
      <dgm:prSet phldrT="[Text]"/>
      <dgm:spPr/>
      <dgm:t>
        <a:bodyPr/>
        <a:lstStyle/>
        <a:p>
          <a:r>
            <a:rPr lang="en-US" dirty="0" smtClean="0"/>
            <a:t>Screen</a:t>
          </a:r>
          <a:endParaRPr lang="en-US" dirty="0"/>
        </a:p>
      </dgm:t>
    </dgm:pt>
    <dgm:pt modelId="{49A07E12-1A0C-4350-BEA2-65A9150759F7}" type="parTrans" cxnId="{0CB5E6A6-190B-4D18-84FE-F880AED4112C}">
      <dgm:prSet/>
      <dgm:spPr/>
      <dgm:t>
        <a:bodyPr/>
        <a:lstStyle/>
        <a:p>
          <a:endParaRPr lang="en-US"/>
        </a:p>
      </dgm:t>
    </dgm:pt>
    <dgm:pt modelId="{36455C10-B30B-422E-9779-652EE092448B}" type="sibTrans" cxnId="{0CB5E6A6-190B-4D18-84FE-F880AED4112C}">
      <dgm:prSet/>
      <dgm:spPr/>
      <dgm:t>
        <a:bodyPr/>
        <a:lstStyle/>
        <a:p>
          <a:endParaRPr lang="en-US"/>
        </a:p>
      </dgm:t>
    </dgm:pt>
    <dgm:pt modelId="{AE319F7D-32E0-4A0E-A503-B1511ADF5CBA}">
      <dgm:prSet phldrT="[Text]"/>
      <dgm:spPr/>
      <dgm:t>
        <a:bodyPr/>
        <a:lstStyle/>
        <a:p>
          <a:r>
            <a:rPr lang="en-US" dirty="0" smtClean="0"/>
            <a:t>Input</a:t>
          </a:r>
          <a:endParaRPr lang="en-US" dirty="0"/>
        </a:p>
      </dgm:t>
    </dgm:pt>
    <dgm:pt modelId="{3AF223BB-119C-4415-800B-D5BE02396B50}" type="parTrans" cxnId="{EA2084B4-4151-4883-BC1F-5C8DBF3D87B4}">
      <dgm:prSet/>
      <dgm:spPr/>
      <dgm:t>
        <a:bodyPr/>
        <a:lstStyle/>
        <a:p>
          <a:endParaRPr lang="en-US"/>
        </a:p>
      </dgm:t>
    </dgm:pt>
    <dgm:pt modelId="{F9AE495A-50D9-4AAB-BC29-A6B6AA82C6A0}" type="sibTrans" cxnId="{EA2084B4-4151-4883-BC1F-5C8DBF3D87B4}">
      <dgm:prSet/>
      <dgm:spPr/>
      <dgm:t>
        <a:bodyPr/>
        <a:lstStyle/>
        <a:p>
          <a:endParaRPr lang="en-US"/>
        </a:p>
      </dgm:t>
    </dgm:pt>
    <dgm:pt modelId="{46622520-08BB-43CD-B865-1001C19A66E4}">
      <dgm:prSet phldrT="[Text]"/>
      <dgm:spPr/>
      <dgm:t>
        <a:bodyPr/>
        <a:lstStyle/>
        <a:p>
          <a:r>
            <a:rPr lang="en-US" dirty="0" smtClean="0"/>
            <a:t>Mobility </a:t>
          </a:r>
          <a:endParaRPr lang="en-US" dirty="0"/>
        </a:p>
      </dgm:t>
    </dgm:pt>
    <dgm:pt modelId="{CEA7CD40-54E8-47E4-871A-CCF8B2BC41D8}" type="parTrans" cxnId="{E6561148-2537-45B1-AAD2-A3F406E252F4}">
      <dgm:prSet/>
      <dgm:spPr/>
      <dgm:t>
        <a:bodyPr/>
        <a:lstStyle/>
        <a:p>
          <a:endParaRPr lang="en-US"/>
        </a:p>
      </dgm:t>
    </dgm:pt>
    <dgm:pt modelId="{4D64C61C-C840-4654-83C0-CAD0FA2C2862}" type="sibTrans" cxnId="{E6561148-2537-45B1-AAD2-A3F406E252F4}">
      <dgm:prSet/>
      <dgm:spPr/>
      <dgm:t>
        <a:bodyPr/>
        <a:lstStyle/>
        <a:p>
          <a:endParaRPr lang="en-US"/>
        </a:p>
      </dgm:t>
    </dgm:pt>
    <dgm:pt modelId="{C17CDFF4-E571-4953-9345-5A5494D7C766}" type="pres">
      <dgm:prSet presAssocID="{D84C5057-A7F0-4790-8123-9734D7256D1F}" presName="compositeShape" presStyleCnt="0">
        <dgm:presLayoutVars>
          <dgm:dir/>
          <dgm:resizeHandles/>
        </dgm:presLayoutVars>
      </dgm:prSet>
      <dgm:spPr/>
    </dgm:pt>
    <dgm:pt modelId="{F61A8C55-3DEF-48CA-BA23-861C2491C388}" type="pres">
      <dgm:prSet presAssocID="{D84C5057-A7F0-4790-8123-9734D7256D1F}" presName="pyramid" presStyleLbl="node1" presStyleIdx="0" presStyleCnt="1"/>
      <dgm:spPr/>
      <dgm:t>
        <a:bodyPr/>
        <a:lstStyle/>
        <a:p>
          <a:endParaRPr lang="en-US"/>
        </a:p>
      </dgm:t>
    </dgm:pt>
    <dgm:pt modelId="{CC71E14F-03DC-4744-B601-165B84150975}" type="pres">
      <dgm:prSet presAssocID="{D84C5057-A7F0-4790-8123-9734D7256D1F}" presName="theList" presStyleCnt="0"/>
      <dgm:spPr/>
    </dgm:pt>
    <dgm:pt modelId="{94CEC0CE-BA45-45BF-812A-3B8C32959BF7}" type="pres">
      <dgm:prSet presAssocID="{BAF15F2F-E999-4EE0-9D1B-B1A576075AE9}" presName="aNode" presStyleLbl="fg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6C7683-4C00-44C1-8905-2B407CECF4AB}" type="pres">
      <dgm:prSet presAssocID="{BAF15F2F-E999-4EE0-9D1B-B1A576075AE9}" presName="aSpace" presStyleCnt="0"/>
      <dgm:spPr/>
    </dgm:pt>
    <dgm:pt modelId="{BAC85A85-2F82-47D4-BE8A-BA793EFBF5E2}" type="pres">
      <dgm:prSet presAssocID="{4ED04348-152F-425B-B2CA-540B3BD17904}" presName="aNode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A86700-B71E-4D9F-B842-45CA5FBA65BD}" type="pres">
      <dgm:prSet presAssocID="{4ED04348-152F-425B-B2CA-540B3BD17904}" presName="aSpace" presStyleCnt="0"/>
      <dgm:spPr/>
    </dgm:pt>
    <dgm:pt modelId="{435BA6B1-4024-4C38-9119-186EB364D770}" type="pres">
      <dgm:prSet presAssocID="{0B06B8DD-ABF6-49B5-A260-572D324C5D4D}" presName="aNode" presStyleLbl="fg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9D02E0-44FA-48BE-B194-B4A066C35514}" type="pres">
      <dgm:prSet presAssocID="{0B06B8DD-ABF6-49B5-A260-572D324C5D4D}" presName="aSpace" presStyleCnt="0"/>
      <dgm:spPr/>
    </dgm:pt>
    <dgm:pt modelId="{7514F3B0-5731-42BD-BC7A-D0BC0AE11CE3}" type="pres">
      <dgm:prSet presAssocID="{AE319F7D-32E0-4A0E-A503-B1511ADF5CBA}" presName="aNode" presStyleLbl="fg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5CB097-6ED4-43A6-BDF2-4A3302A9FD5A}" type="pres">
      <dgm:prSet presAssocID="{AE319F7D-32E0-4A0E-A503-B1511ADF5CBA}" presName="aSpace" presStyleCnt="0"/>
      <dgm:spPr/>
    </dgm:pt>
    <dgm:pt modelId="{031EEC5A-527E-4BC1-B7FC-A7AED50EE557}" type="pres">
      <dgm:prSet presAssocID="{46622520-08BB-43CD-B865-1001C19A66E4}" presName="aNode" presStyleLbl="fg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4AB048-F923-44A3-ACD6-CFB62AA17F57}" type="pres">
      <dgm:prSet presAssocID="{46622520-08BB-43CD-B865-1001C19A66E4}" presName="aSpace" presStyleCnt="0"/>
      <dgm:spPr/>
    </dgm:pt>
  </dgm:ptLst>
  <dgm:cxnLst>
    <dgm:cxn modelId="{E6561148-2537-45B1-AAD2-A3F406E252F4}" srcId="{D84C5057-A7F0-4790-8123-9734D7256D1F}" destId="{46622520-08BB-43CD-B865-1001C19A66E4}" srcOrd="4" destOrd="0" parTransId="{CEA7CD40-54E8-47E4-871A-CCF8B2BC41D8}" sibTransId="{4D64C61C-C840-4654-83C0-CAD0FA2C2862}"/>
    <dgm:cxn modelId="{0CB5E6A6-190B-4D18-84FE-F880AED4112C}" srcId="{D84C5057-A7F0-4790-8123-9734D7256D1F}" destId="{0B06B8DD-ABF6-49B5-A260-572D324C5D4D}" srcOrd="2" destOrd="0" parTransId="{49A07E12-1A0C-4350-BEA2-65A9150759F7}" sibTransId="{36455C10-B30B-422E-9779-652EE092448B}"/>
    <dgm:cxn modelId="{39CE404C-205F-4BFF-B841-D01EBFC0769D}" type="presOf" srcId="{0B06B8DD-ABF6-49B5-A260-572D324C5D4D}" destId="{435BA6B1-4024-4C38-9119-186EB364D770}" srcOrd="0" destOrd="0" presId="urn:microsoft.com/office/officeart/2005/8/layout/pyramid2"/>
    <dgm:cxn modelId="{EA2084B4-4151-4883-BC1F-5C8DBF3D87B4}" srcId="{D84C5057-A7F0-4790-8123-9734D7256D1F}" destId="{AE319F7D-32E0-4A0E-A503-B1511ADF5CBA}" srcOrd="3" destOrd="0" parTransId="{3AF223BB-119C-4415-800B-D5BE02396B50}" sibTransId="{F9AE495A-50D9-4AAB-BC29-A6B6AA82C6A0}"/>
    <dgm:cxn modelId="{52DF44FB-6568-4D3F-9068-8A114E0B112C}" srcId="{D84C5057-A7F0-4790-8123-9734D7256D1F}" destId="{BAF15F2F-E999-4EE0-9D1B-B1A576075AE9}" srcOrd="0" destOrd="0" parTransId="{27E86870-78D1-4491-9D1E-E89F7D1A4C82}" sibTransId="{C11BBFAF-B6D0-47E5-8C21-DCDE4D5497B5}"/>
    <dgm:cxn modelId="{75C1453A-4A6C-4983-B546-A7CDC86E4150}" type="presOf" srcId="{AE319F7D-32E0-4A0E-A503-B1511ADF5CBA}" destId="{7514F3B0-5731-42BD-BC7A-D0BC0AE11CE3}" srcOrd="0" destOrd="0" presId="urn:microsoft.com/office/officeart/2005/8/layout/pyramid2"/>
    <dgm:cxn modelId="{A3735C04-C847-476F-A9D6-615111E0421D}" type="presOf" srcId="{BAF15F2F-E999-4EE0-9D1B-B1A576075AE9}" destId="{94CEC0CE-BA45-45BF-812A-3B8C32959BF7}" srcOrd="0" destOrd="0" presId="urn:microsoft.com/office/officeart/2005/8/layout/pyramid2"/>
    <dgm:cxn modelId="{C9907618-C4C3-4EC7-B3CB-80B8BCD5724D}" type="presOf" srcId="{D84C5057-A7F0-4790-8123-9734D7256D1F}" destId="{C17CDFF4-E571-4953-9345-5A5494D7C766}" srcOrd="0" destOrd="0" presId="urn:microsoft.com/office/officeart/2005/8/layout/pyramid2"/>
    <dgm:cxn modelId="{26352AB8-A7D5-4424-9E87-C18F2B30F9F6}" type="presOf" srcId="{46622520-08BB-43CD-B865-1001C19A66E4}" destId="{031EEC5A-527E-4BC1-B7FC-A7AED50EE557}" srcOrd="0" destOrd="0" presId="urn:microsoft.com/office/officeart/2005/8/layout/pyramid2"/>
    <dgm:cxn modelId="{6BB53A9D-16CE-459A-B935-67C60D681488}" srcId="{D84C5057-A7F0-4790-8123-9734D7256D1F}" destId="{4ED04348-152F-425B-B2CA-540B3BD17904}" srcOrd="1" destOrd="0" parTransId="{4C7A47FE-D407-4E37-B510-8F1F04F5CB78}" sibTransId="{57806A2B-6C3C-498B-B5AF-8AC6592483BB}"/>
    <dgm:cxn modelId="{628AEA08-3B11-4F3C-A39D-7FFC44573AF2}" type="presOf" srcId="{4ED04348-152F-425B-B2CA-540B3BD17904}" destId="{BAC85A85-2F82-47D4-BE8A-BA793EFBF5E2}" srcOrd="0" destOrd="0" presId="urn:microsoft.com/office/officeart/2005/8/layout/pyramid2"/>
    <dgm:cxn modelId="{CE3D2D90-1677-4021-A9D0-523AF5516117}" type="presParOf" srcId="{C17CDFF4-E571-4953-9345-5A5494D7C766}" destId="{F61A8C55-3DEF-48CA-BA23-861C2491C388}" srcOrd="0" destOrd="0" presId="urn:microsoft.com/office/officeart/2005/8/layout/pyramid2"/>
    <dgm:cxn modelId="{843EEF68-DC23-4F39-95AB-927CDDBA4C23}" type="presParOf" srcId="{C17CDFF4-E571-4953-9345-5A5494D7C766}" destId="{CC71E14F-03DC-4744-B601-165B84150975}" srcOrd="1" destOrd="0" presId="urn:microsoft.com/office/officeart/2005/8/layout/pyramid2"/>
    <dgm:cxn modelId="{EFF3BCB9-6E11-42FC-B9DE-B355AE037040}" type="presParOf" srcId="{CC71E14F-03DC-4744-B601-165B84150975}" destId="{94CEC0CE-BA45-45BF-812A-3B8C32959BF7}" srcOrd="0" destOrd="0" presId="urn:microsoft.com/office/officeart/2005/8/layout/pyramid2"/>
    <dgm:cxn modelId="{ACA35C19-AB6E-4A4E-A1E3-EF392759E896}" type="presParOf" srcId="{CC71E14F-03DC-4744-B601-165B84150975}" destId="{856C7683-4C00-44C1-8905-2B407CECF4AB}" srcOrd="1" destOrd="0" presId="urn:microsoft.com/office/officeart/2005/8/layout/pyramid2"/>
    <dgm:cxn modelId="{95B919AD-3079-45A1-B2EC-DBC2C9362597}" type="presParOf" srcId="{CC71E14F-03DC-4744-B601-165B84150975}" destId="{BAC85A85-2F82-47D4-BE8A-BA793EFBF5E2}" srcOrd="2" destOrd="0" presId="urn:microsoft.com/office/officeart/2005/8/layout/pyramid2"/>
    <dgm:cxn modelId="{2D0C814A-4375-49EF-A508-8B768854B854}" type="presParOf" srcId="{CC71E14F-03DC-4744-B601-165B84150975}" destId="{42A86700-B71E-4D9F-B842-45CA5FBA65BD}" srcOrd="3" destOrd="0" presId="urn:microsoft.com/office/officeart/2005/8/layout/pyramid2"/>
    <dgm:cxn modelId="{FBFD3210-23FB-4C2B-8D04-7ADC7D2EB641}" type="presParOf" srcId="{CC71E14F-03DC-4744-B601-165B84150975}" destId="{435BA6B1-4024-4C38-9119-186EB364D770}" srcOrd="4" destOrd="0" presId="urn:microsoft.com/office/officeart/2005/8/layout/pyramid2"/>
    <dgm:cxn modelId="{65E72B54-AF2D-4FE6-BAD1-6EEED8E5D637}" type="presParOf" srcId="{CC71E14F-03DC-4744-B601-165B84150975}" destId="{679D02E0-44FA-48BE-B194-B4A066C35514}" srcOrd="5" destOrd="0" presId="urn:microsoft.com/office/officeart/2005/8/layout/pyramid2"/>
    <dgm:cxn modelId="{12FC2772-2877-4A21-BC72-B1BE008CF231}" type="presParOf" srcId="{CC71E14F-03DC-4744-B601-165B84150975}" destId="{7514F3B0-5731-42BD-BC7A-D0BC0AE11CE3}" srcOrd="6" destOrd="0" presId="urn:microsoft.com/office/officeart/2005/8/layout/pyramid2"/>
    <dgm:cxn modelId="{AEDF183B-EBA3-4BF8-BCBE-AAAB32AC92E5}" type="presParOf" srcId="{CC71E14F-03DC-4744-B601-165B84150975}" destId="{2D5CB097-6ED4-43A6-BDF2-4A3302A9FD5A}" srcOrd="7" destOrd="0" presId="urn:microsoft.com/office/officeart/2005/8/layout/pyramid2"/>
    <dgm:cxn modelId="{232A9D3D-D0FC-46EF-AB57-BF5FFFEC384A}" type="presParOf" srcId="{CC71E14F-03DC-4744-B601-165B84150975}" destId="{031EEC5A-527E-4BC1-B7FC-A7AED50EE557}" srcOrd="8" destOrd="0" presId="urn:microsoft.com/office/officeart/2005/8/layout/pyramid2"/>
    <dgm:cxn modelId="{61897ACC-CD5B-43F0-A125-014C1AABB135}" type="presParOf" srcId="{CC71E14F-03DC-4744-B601-165B84150975}" destId="{794AB048-F923-44A3-ACD6-CFB62AA17F57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61A8C55-3DEF-48CA-BA23-861C2491C388}">
      <dsp:nvSpPr>
        <dsp:cNvPr id="0" name=""/>
        <dsp:cNvSpPr/>
      </dsp:nvSpPr>
      <dsp:spPr>
        <a:xfrm>
          <a:off x="711199" y="0"/>
          <a:ext cx="4064000" cy="4064000"/>
        </a:xfrm>
        <a:prstGeom prst="triangle">
          <a:avLst/>
        </a:prstGeom>
        <a:solidFill>
          <a:schemeClr val="accent5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4CEC0CE-BA45-45BF-812A-3B8C32959BF7}">
      <dsp:nvSpPr>
        <dsp:cNvPr id="0" name=""/>
        <dsp:cNvSpPr/>
      </dsp:nvSpPr>
      <dsp:spPr>
        <a:xfrm>
          <a:off x="2743199" y="406796"/>
          <a:ext cx="2641600" cy="57784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Constraints</a:t>
          </a:r>
          <a:endParaRPr lang="en-US" sz="2400" kern="1200" dirty="0"/>
        </a:p>
      </dsp:txBody>
      <dsp:txXfrm>
        <a:off x="2743199" y="406796"/>
        <a:ext cx="2641600" cy="577849"/>
      </dsp:txXfrm>
    </dsp:sp>
    <dsp:sp modelId="{BAC85A85-2F82-47D4-BE8A-BA793EFBF5E2}">
      <dsp:nvSpPr>
        <dsp:cNvPr id="0" name=""/>
        <dsp:cNvSpPr/>
      </dsp:nvSpPr>
      <dsp:spPr>
        <a:xfrm>
          <a:off x="2743199" y="1056878"/>
          <a:ext cx="2641600" cy="57784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Contexts</a:t>
          </a:r>
          <a:endParaRPr lang="en-US" sz="2400" kern="1200" dirty="0"/>
        </a:p>
      </dsp:txBody>
      <dsp:txXfrm>
        <a:off x="2743199" y="1056878"/>
        <a:ext cx="2641600" cy="577849"/>
      </dsp:txXfrm>
    </dsp:sp>
    <dsp:sp modelId="{435BA6B1-4024-4C38-9119-186EB364D770}">
      <dsp:nvSpPr>
        <dsp:cNvPr id="0" name=""/>
        <dsp:cNvSpPr/>
      </dsp:nvSpPr>
      <dsp:spPr>
        <a:xfrm>
          <a:off x="2743199" y="1706959"/>
          <a:ext cx="2641600" cy="57784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Screen</a:t>
          </a:r>
          <a:endParaRPr lang="en-US" sz="2400" kern="1200" dirty="0"/>
        </a:p>
      </dsp:txBody>
      <dsp:txXfrm>
        <a:off x="2743199" y="1706959"/>
        <a:ext cx="2641600" cy="577849"/>
      </dsp:txXfrm>
    </dsp:sp>
    <dsp:sp modelId="{7514F3B0-5731-42BD-BC7A-D0BC0AE11CE3}">
      <dsp:nvSpPr>
        <dsp:cNvPr id="0" name=""/>
        <dsp:cNvSpPr/>
      </dsp:nvSpPr>
      <dsp:spPr>
        <a:xfrm>
          <a:off x="2743199" y="2357040"/>
          <a:ext cx="2641600" cy="57784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Input</a:t>
          </a:r>
          <a:endParaRPr lang="en-US" sz="2400" kern="1200" dirty="0"/>
        </a:p>
      </dsp:txBody>
      <dsp:txXfrm>
        <a:off x="2743199" y="2357040"/>
        <a:ext cx="2641600" cy="577849"/>
      </dsp:txXfrm>
    </dsp:sp>
    <dsp:sp modelId="{031EEC5A-527E-4BC1-B7FC-A7AED50EE557}">
      <dsp:nvSpPr>
        <dsp:cNvPr id="0" name=""/>
        <dsp:cNvSpPr/>
      </dsp:nvSpPr>
      <dsp:spPr>
        <a:xfrm>
          <a:off x="2743199" y="3007121"/>
          <a:ext cx="2641600" cy="57784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Mobility </a:t>
          </a:r>
          <a:endParaRPr lang="en-US" sz="2400" kern="1200" dirty="0"/>
        </a:p>
      </dsp:txBody>
      <dsp:txXfrm>
        <a:off x="2743199" y="3007121"/>
        <a:ext cx="2641600" cy="5778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37EE45-5A0B-4EBB-AD2A-C2915640122C}" type="datetimeFigureOut">
              <a:rPr lang="en-US" smtClean="0"/>
              <a:pPr/>
              <a:t>8/29/2020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E54993-D116-4547-AFC6-112A1AD3D0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CE90-25D3-4A3E-9F42-E88AEAAFBF34}" type="datetime1">
              <a:rPr lang="en-US" smtClean="0"/>
              <a:pPr/>
              <a:t>8/29/2020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SNS DESIGN THINKERS/ Dr.SNSRCAS / CS / 18UCS810-Mobile Application Development/UNIT-1/ Ms R.SARANYA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F3510-1F61-45F7-AEEB-1456BB98E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568AD-9650-44CA-A5D4-729F61F4DD74}" type="datetime1">
              <a:rPr lang="en-US" smtClean="0"/>
              <a:pPr/>
              <a:t>8/29/2020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SNS DESIGN THINKERS/ Dr.SNSRCAS / CS / 18UCS810-Mobile Application Development/UNIT-1/ Ms R.SARANYA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F3510-1F61-45F7-AEEB-1456BB98E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9FEB-D39B-4C5A-9E2D-8D8BA35962FC}" type="datetime1">
              <a:rPr lang="en-US" smtClean="0"/>
              <a:pPr/>
              <a:t>8/29/2020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SNS DESIGN THINKERS/ Dr.SNSRCAS / CS / 18UCS810-Mobile Application Development/UNIT-1/ Ms R.SARANYA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F3510-1F61-45F7-AEEB-1456BB98E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678C0-2FED-41B1-AF48-9D0CA5A1422B}" type="datetime1">
              <a:rPr lang="en-US" smtClean="0"/>
              <a:pPr/>
              <a:t>8/29/2020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SNS DESIGN THINKERS/ Dr.SNSRCAS / CS / 18UCS810-Mobile Application Development/UNIT-1/ Ms R.SARANYA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F3510-1F61-45F7-AEEB-1456BB98E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8B7CE-B180-4A94-813D-176A537E5C17}" type="datetime1">
              <a:rPr lang="en-US" smtClean="0"/>
              <a:pPr/>
              <a:t>8/29/2020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SNS DESIGN THINKERS/ Dr.SNSRCAS / CS / 18UCS810-Mobile Application Development/UNIT-1/ Ms R.SARANYA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F3510-1F61-45F7-AEEB-1456BB98E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EB858-B911-42D1-AF92-8752EEA7E469}" type="datetime1">
              <a:rPr lang="en-US" smtClean="0"/>
              <a:pPr/>
              <a:t>8/29/2020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SNS DESIGN THINKERS/ Dr.SNSRCAS / CS / 18UCS810-Mobile Application Development/UNIT-1/ Ms R.SARANYA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F3510-1F61-45F7-AEEB-1456BB98E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0916-FFAF-4657-9159-54E012E6501E}" type="datetime1">
              <a:rPr lang="en-US" smtClean="0"/>
              <a:pPr/>
              <a:t>8/29/2020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SNS DESIGN THINKERS/ Dr.SNSRCAS / CS / 18UCS810-Mobile Application Development/UNIT-1/ Ms R.SARANYA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F3510-1F61-45F7-AEEB-1456BB98E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ED81D-3FF7-43B0-8793-4DA06D2DC13D}" type="datetime1">
              <a:rPr lang="en-US" smtClean="0"/>
              <a:pPr/>
              <a:t>8/29/2020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SNS DESIGN THINKERS/ Dr.SNSRCAS / CS / 18UCS810-Mobile Application Development/UNIT-1/ Ms R.SARANYA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F3510-1F61-45F7-AEEB-1456BB98E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5B5A4-C96C-4D91-AE49-8185F6E6C3A3}" type="datetime1">
              <a:rPr lang="en-US" smtClean="0"/>
              <a:pPr/>
              <a:t>8/29/2020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SNS DESIGN THINKERS/ Dr.SNSRCAS / CS / 18UCS810-Mobile Application Development/UNIT-1/ Ms R.SARANYA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F3510-1F61-45F7-AEEB-1456BB98E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FAAA4-6737-4082-A584-682819DC6F00}" type="datetime1">
              <a:rPr lang="en-US" smtClean="0"/>
              <a:pPr/>
              <a:t>8/29/2020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SNS DESIGN THINKERS/ Dr.SNSRCAS / CS / 18UCS810-Mobile Application Development/UNIT-1/ Ms R.SARANYA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F3510-1F61-45F7-AEEB-1456BB98E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155DA-632F-4A5B-9B49-890BE32F41B3}" type="datetime1">
              <a:rPr lang="en-US" smtClean="0"/>
              <a:pPr/>
              <a:t>8/29/2020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SNS DESIGN THINKERS/ Dr.SNSRCAS / CS / 18UCS810-Mobile Application Development/UNIT-1/ Ms R.SARANYA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F3510-1F61-45F7-AEEB-1456BB98E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B2295-0656-4D97-885E-2ED3318C599C}" type="datetime1">
              <a:rPr lang="en-US" smtClean="0"/>
              <a:pPr/>
              <a:t>8/29/2020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SNS DESIGN THINKERS/ Dr.SNSRCAS / CS / 18UCS810-Mobile Application Development/UNIT-1/ Ms R.SARANYA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F3510-1F61-45F7-AEEB-1456BB98ED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earchmobilecomputing.techtarget.com/definition/tablet-PC" TargetMode="External"/><Relationship Id="rId2" Type="http://schemas.openxmlformats.org/officeDocument/2006/relationships/hyperlink" Target="https://searchmobilecomputing.techtarget.com/definition/smartphone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en.wikipedia.org/wiki/Integrated_development_environment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3824" y="182880"/>
            <a:ext cx="861536" cy="1087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884" y="182880"/>
            <a:ext cx="7276148" cy="2387600"/>
          </a:xfrm>
        </p:spPr>
        <p:txBody>
          <a:bodyPr>
            <a:noAutofit/>
          </a:bodyPr>
          <a:lstStyle/>
          <a:p>
            <a:pPr marL="0" indent="0"/>
            <a:r>
              <a:rPr lang="en-US" sz="2800" b="1" dirty="0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Dr.SNS RAJALAKSHMI COLLEGE OF ARTS AND SCIENCE</a:t>
            </a:r>
            <a:r>
              <a:rPr lang="en-US" sz="3200" b="1" i="0" u="none" strike="noStrike" cap="none" dirty="0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/>
            </a:r>
            <a:br>
              <a:rPr lang="en-US" sz="3200" b="1" i="0" u="none" strike="noStrike" cap="none" dirty="0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</a:br>
            <a:r>
              <a:rPr lang="en-US" sz="1800" b="1" dirty="0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(AUTONOMOUS)</a:t>
            </a:r>
            <a:r>
              <a:rPr lang="en-US" sz="1800" b="1" i="0" u="none" strike="noStrike" cap="none" dirty="0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/>
            </a:r>
            <a:br>
              <a:rPr lang="en-US" sz="1800" b="1" i="0" u="none" strike="noStrike" cap="none" dirty="0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</a:br>
            <a:r>
              <a:rPr lang="en-US" sz="1800" b="1" dirty="0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COIMBATORE-641049</a:t>
            </a:r>
            <a:r>
              <a:rPr lang="en-US" sz="1800" b="1" i="0" u="none" strike="noStrike" cap="none" dirty="0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/>
            </a:r>
            <a:br>
              <a:rPr lang="en-US" sz="1800" b="1" i="0" u="none" strike="noStrike" cap="none" dirty="0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</a:br>
            <a:r>
              <a:rPr lang="en-US" sz="1800" b="1" dirty="0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Accredited by NAAC(Cycle III) with “A+” Grade</a:t>
            </a:r>
            <a:r>
              <a:rPr lang="en-US" sz="1800" b="1" i="0" u="none" strike="noStrike" cap="none" dirty="0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/>
            </a:r>
            <a:br>
              <a:rPr lang="en-US" sz="1800" b="1" i="0" u="none" strike="noStrike" cap="none" dirty="0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</a:br>
            <a:r>
              <a:rPr lang="en-US" sz="1800" b="1" dirty="0" err="1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Recognised</a:t>
            </a:r>
            <a:r>
              <a:rPr lang="en-US" sz="1800" b="1" dirty="0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 by UGC, Approved by AICTE, New Delhi and</a:t>
            </a:r>
            <a:r>
              <a:rPr lang="en-US" sz="1800" b="1" i="0" u="none" strike="noStrike" cap="none" dirty="0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/>
            </a:r>
            <a:br>
              <a:rPr lang="en-US" sz="1800" b="1" i="0" u="none" strike="noStrike" cap="none" dirty="0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</a:br>
            <a:r>
              <a:rPr lang="en-US" sz="1800" b="1" dirty="0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Affiliated to Bharathiar University, Coimbatore.</a:t>
            </a:r>
            <a:r>
              <a:rPr lang="en-US" sz="1800" b="1" i="0" u="none" strike="noStrike" cap="none" dirty="0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/>
            </a:r>
            <a:br>
              <a:rPr lang="en-US" sz="1800" b="1" i="0" u="none" strike="noStrike" cap="none" dirty="0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</a:br>
            <a:endParaRPr lang="en-US" sz="1800" b="1" i="0" u="none" strike="noStrike" cap="none" dirty="0">
              <a:solidFill>
                <a:srgbClr val="02030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3465" y="2570480"/>
            <a:ext cx="6858000" cy="431800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DEPARTMENT OF COMPUTER SCIENCE</a:t>
            </a:r>
          </a:p>
        </p:txBody>
      </p:sp>
      <p:pic>
        <p:nvPicPr>
          <p:cNvPr id="7" name="Google Shape;169;p1"/>
          <p:cNvPicPr preferRelativeResize="0"/>
          <p:nvPr/>
        </p:nvPicPr>
        <p:blipFill rotWithShape="1">
          <a:blip r:embed="rId3" cstate="print"/>
          <a:srcRect/>
          <a:stretch>
            <a:fillRect/>
          </a:stretch>
        </p:blipFill>
        <p:spPr>
          <a:xfrm>
            <a:off x="8153400" y="228600"/>
            <a:ext cx="733425" cy="84201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 Box 7"/>
          <p:cNvSpPr txBox="1"/>
          <p:nvPr/>
        </p:nvSpPr>
        <p:spPr>
          <a:xfrm>
            <a:off x="381001" y="3581400"/>
            <a:ext cx="78700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18UCS810: MOBILE APPLICATION DEVELOPMENT(Blended)</a:t>
            </a:r>
            <a:endParaRPr lang="en-US" sz="2400" b="1" i="0" u="none" strike="noStrike" cap="none" dirty="0">
              <a:solidFill>
                <a:srgbClr val="02030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dirty="0">
              <a:solidFill>
                <a:srgbClr val="02030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III </a:t>
            </a:r>
            <a:r>
              <a:rPr lang="en-US" sz="2400" dirty="0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YEAR - </a:t>
            </a:r>
            <a:r>
              <a:rPr lang="en-US" sz="2400" dirty="0" smtClean="0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V </a:t>
            </a:r>
            <a:r>
              <a:rPr lang="en-US" sz="2400" dirty="0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SEM</a:t>
            </a:r>
            <a:endParaRPr sz="2400" b="0" i="0" u="none" strike="noStrike" cap="none" dirty="0">
              <a:solidFill>
                <a:srgbClr val="02030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  <a:p>
            <a:endParaRPr lang="en-US" sz="2400" b="0" i="0" u="none" strike="noStrike" cap="none" dirty="0">
              <a:solidFill>
                <a:srgbClr val="02030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914400" y="5533391"/>
            <a:ext cx="7315200" cy="55399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FF0000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 </a:t>
            </a:r>
            <a:r>
              <a:rPr lang="en-US" sz="2000" b="1" dirty="0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TOPIC  – </a:t>
            </a:r>
            <a:r>
              <a:rPr lang="en-US" sz="2000" b="1" dirty="0" smtClean="0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Mobile Application Development IDE</a:t>
            </a:r>
            <a:endParaRPr lang="en-US" sz="2000" b="1" dirty="0">
              <a:solidFill>
                <a:schemeClr val="dk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</p:txBody>
      </p:sp>
      <p:sp>
        <p:nvSpPr>
          <p:cNvPr id="173" name="Google Shape;173;p1"/>
          <p:cNvSpPr txBox="1"/>
          <p:nvPr/>
        </p:nvSpPr>
        <p:spPr>
          <a:xfrm>
            <a:off x="609600" y="4953000"/>
            <a:ext cx="8229599" cy="807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 b="1" i="0" u="none" strike="noStrike" cap="none" dirty="0">
                <a:solidFill>
                  <a:srgbClr val="FF0000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 </a:t>
            </a:r>
            <a:r>
              <a:rPr lang="en-US" sz="2400" b="1" i="0" u="none" strike="noStrike" cap="none" dirty="0">
                <a:solidFill>
                  <a:srgbClr val="FF0000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 </a:t>
            </a:r>
            <a:r>
              <a:rPr lang="en-US" sz="2400" b="1" i="0" u="none" strike="noStrike" cap="none" dirty="0">
                <a:solidFill>
                  <a:schemeClr val="dk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UNIT 1 – </a:t>
            </a:r>
            <a:r>
              <a:rPr lang="en-US" sz="2400" b="1" i="0" u="none" strike="noStrike" cap="none" dirty="0" smtClean="0">
                <a:solidFill>
                  <a:srgbClr val="020301"/>
                </a:solidFill>
                <a:latin typeface="Cambria" panose="02040503050406030204"/>
                <a:ea typeface="Cambria" panose="02040503050406030204"/>
                <a:cs typeface="Cambria" panose="02040503050406030204"/>
                <a:sym typeface="Cambria" panose="02040503050406030204"/>
              </a:rPr>
              <a:t>INTRODUCTION TO ANDROID    </a:t>
            </a:r>
            <a:endParaRPr lang="en-US" sz="2400" b="1" i="0" u="none" strike="noStrike" cap="none" dirty="0">
              <a:solidFill>
                <a:srgbClr val="020301"/>
              </a:solidFill>
              <a:latin typeface="Cambria" panose="02040503050406030204"/>
              <a:ea typeface="Cambria" panose="02040503050406030204"/>
              <a:cs typeface="Cambria" panose="02040503050406030204"/>
              <a:sym typeface="Cambria" panose="02040503050406030204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EFC87-5A5F-4208-ABAA-CED91AFD3191}" type="datetime1">
              <a:rPr lang="en-US" smtClean="0"/>
              <a:pPr/>
              <a:t>8/29/2020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7239000" cy="365125"/>
          </a:xfrm>
        </p:spPr>
        <p:txBody>
          <a:bodyPr/>
          <a:lstStyle/>
          <a:p>
            <a:r>
              <a:rPr lang="en-US" dirty="0" smtClean="0"/>
              <a:t>SNS DESIGN THINKERS/ </a:t>
            </a:r>
            <a:r>
              <a:rPr lang="en-US" dirty="0" err="1" smtClean="0"/>
              <a:t>Dr.SNSRCAS</a:t>
            </a:r>
            <a:r>
              <a:rPr lang="en-US" dirty="0" smtClean="0"/>
              <a:t> / CS / 18UCS810-Mobile Application Development/UNIT-1/ Ms R.SARANYA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74638"/>
            <a:ext cx="60960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Categories of Android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FFE40-9323-4B25-89CD-EBDCE3B2FB7D}" type="datetime1">
              <a:rPr lang="en-US" smtClean="0"/>
              <a:pPr/>
              <a:t>8/29/2020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47800" y="6356350"/>
            <a:ext cx="7162800" cy="365125"/>
          </a:xfrm>
        </p:spPr>
        <p:txBody>
          <a:bodyPr/>
          <a:lstStyle/>
          <a:p>
            <a:r>
              <a:rPr lang="en-US" smtClean="0"/>
              <a:t>SNS DESIGN THINKERS/ Dr.SNSRCAS / CS / 18UCS810-Mobile Application Development/UNIT-1/ Ms R.SARANYA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3824" y="182880"/>
            <a:ext cx="952976" cy="1087120"/>
          </a:xfrm>
          <a:prstGeom prst="rect">
            <a:avLst/>
          </a:prstGeom>
        </p:spPr>
      </p:pic>
      <p:pic>
        <p:nvPicPr>
          <p:cNvPr id="7" name="Google Shape;169;p1"/>
          <p:cNvPicPr preferRelativeResize="0"/>
          <p:nvPr/>
        </p:nvPicPr>
        <p:blipFill rotWithShape="1">
          <a:blip r:embed="rId3" cstate="print"/>
          <a:srcRect/>
          <a:stretch>
            <a:fillRect/>
          </a:stretch>
        </p:blipFill>
        <p:spPr>
          <a:xfrm>
            <a:off x="8001000" y="228600"/>
            <a:ext cx="885825" cy="84201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Content Placeholder 7" descr="categories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533400" y="1371600"/>
            <a:ext cx="7848600" cy="4419600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457200"/>
            <a:ext cx="41148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History of Android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1135A-F1BE-4F3B-A646-4A05DB4DDEFD}" type="datetime1">
              <a:rPr lang="en-US" smtClean="0"/>
              <a:pPr/>
              <a:t>8/29/2020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47800" y="6356350"/>
            <a:ext cx="7162800" cy="365125"/>
          </a:xfrm>
        </p:spPr>
        <p:txBody>
          <a:bodyPr/>
          <a:lstStyle/>
          <a:p>
            <a:r>
              <a:rPr lang="en-US" smtClean="0"/>
              <a:t>SNS DESIGN THINKERS/ Dr.SNSRCAS / CS / 18UCS810-Mobile Application Development/UNIT-1/ Ms R.SARANYA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3824" y="182880"/>
            <a:ext cx="952976" cy="1087120"/>
          </a:xfrm>
          <a:prstGeom prst="rect">
            <a:avLst/>
          </a:prstGeom>
        </p:spPr>
      </p:pic>
      <p:pic>
        <p:nvPicPr>
          <p:cNvPr id="7" name="Google Shape;169;p1"/>
          <p:cNvPicPr preferRelativeResize="0"/>
          <p:nvPr/>
        </p:nvPicPr>
        <p:blipFill rotWithShape="1">
          <a:blip r:embed="rId3" cstate="print"/>
          <a:srcRect/>
          <a:stretch>
            <a:fillRect/>
          </a:stretch>
        </p:blipFill>
        <p:spPr>
          <a:xfrm>
            <a:off x="8001000" y="228600"/>
            <a:ext cx="885825" cy="8420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 descr="androidversion lates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3400" y="1295400"/>
            <a:ext cx="8229600" cy="472440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-228600"/>
            <a:ext cx="4114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FA841-84C9-457C-A7E2-E44465D8A63C}" type="datetime1">
              <a:rPr lang="en-US" smtClean="0"/>
              <a:pPr/>
              <a:t>8/29/2020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47800" y="6356350"/>
            <a:ext cx="7162800" cy="365125"/>
          </a:xfrm>
        </p:spPr>
        <p:txBody>
          <a:bodyPr/>
          <a:lstStyle/>
          <a:p>
            <a:r>
              <a:rPr lang="en-US" smtClean="0"/>
              <a:t>SNS DESIGN THINKERS/ Dr.SNSRCAS / CS / 18UCS810-Mobile Application Development/UNIT-1/ Ms R.SARANYA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3824" y="182880"/>
            <a:ext cx="952976" cy="1087120"/>
          </a:xfrm>
          <a:prstGeom prst="rect">
            <a:avLst/>
          </a:prstGeom>
        </p:spPr>
      </p:pic>
      <p:pic>
        <p:nvPicPr>
          <p:cNvPr id="7" name="Google Shape;169;p1"/>
          <p:cNvPicPr preferRelativeResize="0"/>
          <p:nvPr/>
        </p:nvPicPr>
        <p:blipFill rotWithShape="1">
          <a:blip r:embed="rId3" cstate="print"/>
          <a:srcRect/>
          <a:stretch>
            <a:fillRect/>
          </a:stretch>
        </p:blipFill>
        <p:spPr>
          <a:xfrm>
            <a:off x="8001000" y="228600"/>
            <a:ext cx="885825" cy="8420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Content Placeholder 10" descr="queries1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1066800" y="1295400"/>
            <a:ext cx="6781800" cy="4114800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hank u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A2154-106B-496B-81D0-041AA68D04C0}" type="datetime1">
              <a:rPr lang="en-US" smtClean="0"/>
              <a:pPr/>
              <a:t>8/29/2020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SNS DESIGN THINKERS/ Dr.SNSRCAS / CS / 18UCS810-Mobile Application Development/UNIT-1/ Ms R.SARANYA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04800" y="0"/>
            <a:ext cx="8839200" cy="6629400"/>
          </a:xfrm>
        </p:spPr>
        <p:txBody>
          <a:bodyPr>
            <a:normAutofit fontScale="32500" lnSpcReduction="20000"/>
          </a:bodyPr>
          <a:lstStyle/>
          <a:p>
            <a:endParaRPr lang="en-US" dirty="0" smtClean="0"/>
          </a:p>
          <a:p>
            <a:r>
              <a:rPr lang="en-US" sz="6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Outline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>
              <a:lnSpc>
                <a:spcPct val="160000"/>
              </a:lnSpc>
              <a:buFont typeface="Wingdings" pitchFamily="2" charset="2"/>
              <a:buChar char="ü"/>
            </a:pPr>
            <a:r>
              <a:rPr lang="en-US" sz="6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Mobile UI</a:t>
            </a:r>
          </a:p>
          <a:p>
            <a:pPr algn="l">
              <a:lnSpc>
                <a:spcPct val="160000"/>
              </a:lnSpc>
              <a:buFont typeface="Wingdings" pitchFamily="2" charset="2"/>
              <a:buChar char="ü"/>
            </a:pPr>
            <a:r>
              <a:rPr lang="en-US" sz="6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Mobile Application IDE</a:t>
            </a:r>
          </a:p>
          <a:p>
            <a:pPr algn="l">
              <a:lnSpc>
                <a:spcPct val="160000"/>
              </a:lnSpc>
              <a:buFont typeface="Wingdings" pitchFamily="2" charset="2"/>
              <a:buChar char="ü"/>
            </a:pPr>
            <a:r>
              <a:rPr lang="en-US" sz="6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Android : Open Handset Alliance</a:t>
            </a:r>
          </a:p>
          <a:p>
            <a:pPr algn="l">
              <a:lnSpc>
                <a:spcPct val="160000"/>
              </a:lnSpc>
              <a:buFont typeface="Wingdings" pitchFamily="2" charset="2"/>
              <a:buChar char="ü"/>
            </a:pPr>
            <a:r>
              <a:rPr lang="en-US" sz="6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features of Android</a:t>
            </a:r>
          </a:p>
          <a:p>
            <a:pPr algn="l">
              <a:lnSpc>
                <a:spcPct val="160000"/>
              </a:lnSpc>
              <a:buFont typeface="Wingdings" pitchFamily="2" charset="2"/>
              <a:buChar char="ü"/>
            </a:pPr>
            <a:r>
              <a:rPr lang="en-US" sz="6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Android Application</a:t>
            </a:r>
          </a:p>
          <a:p>
            <a:pPr algn="l">
              <a:lnSpc>
                <a:spcPct val="160000"/>
              </a:lnSpc>
              <a:buFont typeface="Wingdings" pitchFamily="2" charset="2"/>
              <a:buChar char="ü"/>
            </a:pPr>
            <a:r>
              <a:rPr lang="en-US" sz="6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Categories of Android Application</a:t>
            </a:r>
          </a:p>
          <a:p>
            <a:pPr algn="l">
              <a:lnSpc>
                <a:spcPct val="160000"/>
              </a:lnSpc>
              <a:buFont typeface="Wingdings" pitchFamily="2" charset="2"/>
              <a:buChar char="ü"/>
            </a:pPr>
            <a:r>
              <a:rPr lang="en-US" sz="6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History of Android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3824" y="182880"/>
            <a:ext cx="1029176" cy="1087120"/>
          </a:xfrm>
          <a:prstGeom prst="rect">
            <a:avLst/>
          </a:prstGeom>
        </p:spPr>
      </p:pic>
      <p:pic>
        <p:nvPicPr>
          <p:cNvPr id="6" name="Google Shape;169;p1"/>
          <p:cNvPicPr preferRelativeResize="0"/>
          <p:nvPr/>
        </p:nvPicPr>
        <p:blipFill rotWithShape="1">
          <a:blip r:embed="rId3" cstate="print"/>
          <a:srcRect/>
          <a:stretch>
            <a:fillRect/>
          </a:stretch>
        </p:blipFill>
        <p:spPr>
          <a:xfrm>
            <a:off x="8077200" y="228600"/>
            <a:ext cx="809625" cy="84201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7392A-CF68-42DB-9CE8-B98D023BC87D}" type="datetime1">
              <a:rPr lang="en-US" smtClean="0"/>
              <a:pPr/>
              <a:t>8/29/2020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47800" y="6356350"/>
            <a:ext cx="7467600" cy="365125"/>
          </a:xfrm>
        </p:spPr>
        <p:txBody>
          <a:bodyPr/>
          <a:lstStyle/>
          <a:p>
            <a:r>
              <a:rPr lang="en-US" dirty="0" smtClean="0"/>
              <a:t>SNS DESIGN THINKERS/ </a:t>
            </a:r>
            <a:r>
              <a:rPr lang="en-US" dirty="0" err="1" smtClean="0"/>
              <a:t>Dr.SNSRCAS</a:t>
            </a:r>
            <a:r>
              <a:rPr lang="en-US" dirty="0" smtClean="0"/>
              <a:t> / CS / 18UCS810-Mobile Application Development/UNIT-1/ Ms R.SARANYA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6294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Mobile UI</a:t>
            </a:r>
          </a:p>
          <a:p>
            <a:pPr algn="just"/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mobile user interface (mobile UI) is the graphical and usually touch-sensitive display on a mobile device, such as a </a:t>
            </a:r>
            <a:r>
              <a:rPr lang="en-US" sz="25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smartphone</a:t>
            </a:r>
            <a:r>
              <a:rPr lang="en-US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or </a:t>
            </a:r>
            <a:r>
              <a:rPr lang="en-US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tablet</a:t>
            </a:r>
            <a:r>
              <a:rPr lang="en-US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 that allows the user to interact with the device’s apps, features, content and functions.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3824" y="182880"/>
            <a:ext cx="952976" cy="1087120"/>
          </a:xfrm>
          <a:prstGeom prst="rect">
            <a:avLst/>
          </a:prstGeom>
        </p:spPr>
      </p:pic>
      <p:pic>
        <p:nvPicPr>
          <p:cNvPr id="6" name="Google Shape;169;p1"/>
          <p:cNvPicPr preferRelativeResize="0"/>
          <p:nvPr/>
        </p:nvPicPr>
        <p:blipFill rotWithShape="1">
          <a:blip r:embed="rId5" cstate="print"/>
          <a:srcRect/>
          <a:stretch>
            <a:fillRect/>
          </a:stretch>
        </p:blipFill>
        <p:spPr>
          <a:xfrm>
            <a:off x="8153400" y="228600"/>
            <a:ext cx="733425" cy="84201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86307-9E09-445E-B5CD-157C3F806192}" type="datetime1">
              <a:rPr lang="en-US" smtClean="0"/>
              <a:pPr/>
              <a:t>8/29/2020</a:t>
            </a:fld>
            <a:endParaRPr lang="en-US" dirty="0" smtClean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47800" y="6356350"/>
            <a:ext cx="7543800" cy="365125"/>
          </a:xfrm>
        </p:spPr>
        <p:txBody>
          <a:bodyPr/>
          <a:lstStyle/>
          <a:p>
            <a:r>
              <a:rPr lang="en-US" dirty="0" smtClean="0"/>
              <a:t>SNS DESIGN THINKERS/ Dr.SNSRCAS / CS / 18UCS810-Mobile Application Development/UNIT-1/ Ms R.SARANYA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+mn-lt"/>
              </a:rPr>
              <a:t>Mobile UI Importance</a:t>
            </a:r>
            <a:endParaRPr lang="en-US" sz="3200" dirty="0">
              <a:latin typeface="+mn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E00A6-6D6B-4B30-A2C4-A8693992A72B}" type="datetime1">
              <a:rPr lang="en-US" smtClean="0"/>
              <a:pPr/>
              <a:t>8/29/2020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6356350"/>
            <a:ext cx="7467600" cy="365125"/>
          </a:xfrm>
        </p:spPr>
        <p:txBody>
          <a:bodyPr/>
          <a:lstStyle/>
          <a:p>
            <a:r>
              <a:rPr lang="en-US" smtClean="0"/>
              <a:t>SNS DESIGN THINKERS/ Dr.SNSRCAS / CS / 18UCS810-Mobile Application Development/UNIT-1/ Ms R.SARANYA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3824" y="182880"/>
            <a:ext cx="952976" cy="1087120"/>
          </a:xfrm>
          <a:prstGeom prst="rect">
            <a:avLst/>
          </a:prstGeom>
        </p:spPr>
      </p:pic>
      <p:pic>
        <p:nvPicPr>
          <p:cNvPr id="7" name="Google Shape;169;p1"/>
          <p:cNvPicPr preferRelativeResize="0"/>
          <p:nvPr/>
        </p:nvPicPr>
        <p:blipFill rotWithShape="1">
          <a:blip r:embed="rId3" cstate="print"/>
          <a:srcRect/>
          <a:stretch>
            <a:fillRect/>
          </a:stretch>
        </p:blipFill>
        <p:spPr>
          <a:xfrm>
            <a:off x="8153400" y="228600"/>
            <a:ext cx="733425" cy="84201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7" name="Diagram 16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Mobile Application 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The UI of mobile apps should: consider users' limited attention, minimize keystrokes, and be task-oriented with a minimum set of functions. This functionality is supported by  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  <a:hlinkClick r:id="rId2" tooltip="Integrated development environment"/>
              </a:rPr>
              <a:t>integrated development environments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 (IDEs).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One of the best mobile application IDE is </a:t>
            </a:r>
            <a:r>
              <a:rPr lang="en-US" sz="2500" b="1" u="sng" dirty="0" smtClean="0">
                <a:latin typeface="Times New Roman" pitchFamily="18" charset="0"/>
                <a:cs typeface="Times New Roman" pitchFamily="18" charset="0"/>
              </a:rPr>
              <a:t>Android studio</a:t>
            </a:r>
            <a:endParaRPr lang="en-US" sz="25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611BE-1BFB-4991-A885-E458BB495086}" type="datetime1">
              <a:rPr lang="en-US" smtClean="0"/>
              <a:pPr/>
              <a:t>8/29/2020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47800" y="6356350"/>
            <a:ext cx="7391400" cy="365125"/>
          </a:xfrm>
        </p:spPr>
        <p:txBody>
          <a:bodyPr/>
          <a:lstStyle/>
          <a:p>
            <a:r>
              <a:rPr lang="en-US" smtClean="0"/>
              <a:t>SNS DESIGN THINKERS/ Dr.SNSRCAS / CS / 18UCS810-Mobile Application Development/UNIT-1/ Ms R.SARANYA</a:t>
            </a:r>
            <a:endParaRPr lang="en-US" dirty="0"/>
          </a:p>
        </p:txBody>
      </p:sp>
      <p:pic>
        <p:nvPicPr>
          <p:cNvPr id="6" name="Google Shape;169;p1"/>
          <p:cNvPicPr preferRelativeResize="0"/>
          <p:nvPr/>
        </p:nvPicPr>
        <p:blipFill rotWithShape="1">
          <a:blip r:embed="rId3" cstate="print"/>
          <a:srcRect/>
          <a:stretch>
            <a:fillRect/>
          </a:stretch>
        </p:blipFill>
        <p:spPr>
          <a:xfrm>
            <a:off x="8001000" y="228600"/>
            <a:ext cx="885825" cy="84201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3824" y="182880"/>
            <a:ext cx="952976" cy="108712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60438"/>
          </a:xfrm>
        </p:spPr>
        <p:txBody>
          <a:bodyPr>
            <a:normAutofit/>
          </a:bodyPr>
          <a:lstStyle/>
          <a:p>
            <a:r>
              <a:rPr lang="en-US" dirty="0" smtClean="0"/>
              <a:t>Android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07DDF-8AA5-4226-B7FC-6DB57149C7E2}" type="datetime1">
              <a:rPr lang="en-US" smtClean="0"/>
              <a:pPr/>
              <a:t>8/29/2020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6356350"/>
            <a:ext cx="7848600" cy="365125"/>
          </a:xfrm>
        </p:spPr>
        <p:txBody>
          <a:bodyPr/>
          <a:lstStyle/>
          <a:p>
            <a:r>
              <a:rPr lang="en-US" smtClean="0"/>
              <a:t>SNS DESIGN THINKERS/ Dr.SNSRCAS / CS / 18UCS810-Mobile Application Development/UNIT-1/ Ms R.SARANYA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3824" y="182880"/>
            <a:ext cx="952976" cy="1087120"/>
          </a:xfrm>
          <a:prstGeom prst="rect">
            <a:avLst/>
          </a:prstGeom>
        </p:spPr>
      </p:pic>
      <p:pic>
        <p:nvPicPr>
          <p:cNvPr id="7" name="Google Shape;169;p1"/>
          <p:cNvPicPr preferRelativeResize="0"/>
          <p:nvPr/>
        </p:nvPicPr>
        <p:blipFill rotWithShape="1">
          <a:blip r:embed="rId3" cstate="print"/>
          <a:srcRect/>
          <a:stretch>
            <a:fillRect/>
          </a:stretch>
        </p:blipFill>
        <p:spPr>
          <a:xfrm>
            <a:off x="8001000" y="228600"/>
            <a:ext cx="885825" cy="84201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Android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 is a complete set of software for mobile devices such as tablet computers, notebooks,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smartphones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etc..,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Android : 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Linux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based OS </a:t>
            </a:r>
          </a:p>
          <a:p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It is developed by Google and later the 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OHA (Open Handset Alliance). </a:t>
            </a:r>
          </a:p>
          <a:p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Java language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is mainly used to write the android code even though other languages can be used.</a:t>
            </a:r>
            <a:br>
              <a:rPr lang="en-US" sz="2500" dirty="0" smtClean="0">
                <a:latin typeface="Times New Roman" pitchFamily="18" charset="0"/>
                <a:cs typeface="Times New Roman" pitchFamily="18" charset="0"/>
              </a:rPr>
            </a:b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9" descr="android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81800" y="2438400"/>
            <a:ext cx="2114550" cy="137160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OHA:Open</a:t>
            </a:r>
            <a:r>
              <a:rPr lang="en-US" dirty="0" smtClean="0"/>
              <a:t> Handset Alliance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OHA is a consortium of 84 companies such as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google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samsung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Ebay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Intel etc.</a:t>
            </a:r>
          </a:p>
          <a:p>
            <a:pPr marL="0" indent="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OHA was established on 5th November, 2007, led by Google. It is committed to advance open standards, provide services and deploy handsets using the Android Platform.</a:t>
            </a:r>
          </a:p>
          <a:p>
            <a:pPr marL="0" indent="0">
              <a:buNone/>
            </a:pP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E8816-ACEC-4E39-8E33-04CAE4A2D455}" type="datetime1">
              <a:rPr lang="en-US" smtClean="0"/>
              <a:pPr/>
              <a:t>8/29/2020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0" y="6324600"/>
            <a:ext cx="7391400" cy="365125"/>
          </a:xfrm>
        </p:spPr>
        <p:txBody>
          <a:bodyPr/>
          <a:lstStyle/>
          <a:p>
            <a:r>
              <a:rPr lang="en-US" smtClean="0"/>
              <a:t>SNS DESIGN THINKERS/ Dr.SNSRCAS / CS / 18UCS810-Mobile Application Development/UNIT-1/ Ms R.SARANYA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3824" y="182880"/>
            <a:ext cx="952976" cy="1087120"/>
          </a:xfrm>
          <a:prstGeom prst="rect">
            <a:avLst/>
          </a:prstGeom>
        </p:spPr>
      </p:pic>
      <p:pic>
        <p:nvPicPr>
          <p:cNvPr id="8" name="Google Shape;169;p1"/>
          <p:cNvPicPr preferRelativeResize="0"/>
          <p:nvPr/>
        </p:nvPicPr>
        <p:blipFill rotWithShape="1">
          <a:blip r:embed="rId3" cstate="print"/>
          <a:srcRect/>
          <a:stretch>
            <a:fillRect/>
          </a:stretch>
        </p:blipFill>
        <p:spPr>
          <a:xfrm>
            <a:off x="8001000" y="228600"/>
            <a:ext cx="885825" cy="8420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74638"/>
            <a:ext cx="6096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Features of Android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1DD26-A8BE-4530-954E-60DAE5E7350F}" type="datetime1">
              <a:rPr lang="en-US" smtClean="0"/>
              <a:pPr/>
              <a:t>8/29/2020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47800" y="6356350"/>
            <a:ext cx="7162800" cy="365125"/>
          </a:xfrm>
        </p:spPr>
        <p:txBody>
          <a:bodyPr/>
          <a:lstStyle/>
          <a:p>
            <a:r>
              <a:rPr lang="en-US" smtClean="0"/>
              <a:t>SNS DESIGN THINKERS/ Dr.SNSRCAS / CS / 18UCS810-Mobile Application Development/UNIT-1/ Ms R.SARANYA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3824" y="182880"/>
            <a:ext cx="952976" cy="1087120"/>
          </a:xfrm>
          <a:prstGeom prst="rect">
            <a:avLst/>
          </a:prstGeom>
        </p:spPr>
      </p:pic>
      <p:pic>
        <p:nvPicPr>
          <p:cNvPr id="7" name="Google Shape;169;p1"/>
          <p:cNvPicPr preferRelativeResize="0"/>
          <p:nvPr/>
        </p:nvPicPr>
        <p:blipFill rotWithShape="1">
          <a:blip r:embed="rId3" cstate="print"/>
          <a:srcRect/>
          <a:stretch>
            <a:fillRect/>
          </a:stretch>
        </p:blipFill>
        <p:spPr>
          <a:xfrm>
            <a:off x="8001000" y="228600"/>
            <a:ext cx="885825" cy="8420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 descr="why_androi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90600" y="1533524"/>
            <a:ext cx="7239000" cy="4714875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274638"/>
            <a:ext cx="5257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Android Application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63330-AB40-46E0-AB87-C460FDF5C785}" type="datetime1">
              <a:rPr lang="en-US" smtClean="0"/>
              <a:pPr/>
              <a:t>8/29/2020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47800" y="6356350"/>
            <a:ext cx="7162800" cy="365125"/>
          </a:xfrm>
        </p:spPr>
        <p:txBody>
          <a:bodyPr/>
          <a:lstStyle/>
          <a:p>
            <a:r>
              <a:rPr lang="en-US" smtClean="0"/>
              <a:t>SNS DESIGN THINKERS/ Dr.SNSRCAS / CS / 18UCS810-Mobile Application Development/UNIT-1/ Ms R.SARANYA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3824" y="182880"/>
            <a:ext cx="952976" cy="1087120"/>
          </a:xfrm>
          <a:prstGeom prst="rect">
            <a:avLst/>
          </a:prstGeom>
        </p:spPr>
      </p:pic>
      <p:pic>
        <p:nvPicPr>
          <p:cNvPr id="7" name="Google Shape;169;p1"/>
          <p:cNvPicPr preferRelativeResize="0"/>
          <p:nvPr/>
        </p:nvPicPr>
        <p:blipFill rotWithShape="1">
          <a:blip r:embed="rId3" cstate="print"/>
          <a:srcRect/>
          <a:stretch>
            <a:fillRect/>
          </a:stretch>
        </p:blipFill>
        <p:spPr>
          <a:xfrm>
            <a:off x="8001000" y="228600"/>
            <a:ext cx="885825" cy="84201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Android applications are usually developed in the Java language using the Android SDK</a:t>
            </a:r>
          </a:p>
          <a:p>
            <a:pPr marL="0" indent="0" algn="just">
              <a:lnSpc>
                <a:spcPct val="150000"/>
              </a:lnSpc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Once developed, Android applications can be packaged easily and sold out either through a store such as 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Google Play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SlideME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Opera Mobile Store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 and the 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Amazon </a:t>
            </a:r>
            <a:r>
              <a:rPr lang="en-US" sz="2500" b="1" dirty="0" err="1" smtClean="0">
                <a:latin typeface="Times New Roman" pitchFamily="18" charset="0"/>
                <a:cs typeface="Times New Roman" pitchFamily="18" charset="0"/>
              </a:rPr>
              <a:t>Appstore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408</Words>
  <Application>Microsoft Office PowerPoint</Application>
  <PresentationFormat>On-screen Show (4:3)</PresentationFormat>
  <Paragraphs>82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Dr.SNS RAJALAKSHMI COLLEGE OF ARTS AND SCIENCE (AUTONOMOUS) COIMBATORE-641049 Accredited by NAAC(Cycle III) with “A+” Grade Recognised by UGC, Approved by AICTE, New Delhi and Affiliated to Bharathiar University, Coimbatore. </vt:lpstr>
      <vt:lpstr>Slide 2</vt:lpstr>
      <vt:lpstr>Slide 3</vt:lpstr>
      <vt:lpstr>Mobile UI Importance</vt:lpstr>
      <vt:lpstr>Mobile Application IDE</vt:lpstr>
      <vt:lpstr>Android </vt:lpstr>
      <vt:lpstr>OHA:Open Handset Alliance</vt:lpstr>
      <vt:lpstr>  Features of Android </vt:lpstr>
      <vt:lpstr> Android Application</vt:lpstr>
      <vt:lpstr> Categories of Android </vt:lpstr>
      <vt:lpstr>  History of Android  </vt:lpstr>
      <vt:lpstr>  </vt:lpstr>
      <vt:lpstr>Slide 13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Dr.SNS RAJALAKSHMI COLLEGE OF ARTS AND SCIENCE (AUTONOMOUS) COIMBATORE-641049 Accredited by NAAC(Cycle III) with “A+” Grade Recognised by UGC, Approved by AICTE, New Delhi and Affiliated to Bharathiar University, Coimbatore.</dc:title>
  <dc:creator>ACER</dc:creator>
  <cp:lastModifiedBy>ACER</cp:lastModifiedBy>
  <cp:revision>34</cp:revision>
  <dcterms:created xsi:type="dcterms:W3CDTF">2020-07-23T06:35:12Z</dcterms:created>
  <dcterms:modified xsi:type="dcterms:W3CDTF">2020-08-29T04:40:42Z</dcterms:modified>
</cp:coreProperties>
</file>